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317" r:id="rId6"/>
    <p:sldId id="318" r:id="rId7"/>
    <p:sldId id="31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 P Wassell" initials="MP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503A"/>
    <a:srgbClr val="ED8345"/>
    <a:srgbClr val="C67E4E"/>
    <a:srgbClr val="7B8606"/>
    <a:srgbClr val="F7E2D9"/>
    <a:srgbClr val="FFC000"/>
    <a:srgbClr val="70AD47"/>
    <a:srgbClr val="FF33CC"/>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1" autoAdjust="0"/>
    <p:restoredTop sz="61589" autoAdjust="0"/>
  </p:normalViewPr>
  <p:slideViewPr>
    <p:cSldViewPr>
      <p:cViewPr varScale="1">
        <p:scale>
          <a:sx n="57" d="100"/>
          <a:sy n="57" d="100"/>
        </p:scale>
        <p:origin x="1953"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B26841-59F8-447D-B597-46E01DBCEA38}" type="datetimeFigureOut">
              <a:rPr lang="en-GB" smtClean="0"/>
              <a:pPr/>
              <a:t>11/01/2022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7BA08C-9D0F-48A0-AB95-21B63A7CACD1}" type="slidenum">
              <a:rPr lang="en-GB" smtClean="0"/>
              <a:pPr/>
              <a:t>‹#›</a:t>
            </a:fld>
            <a:endParaRPr lang="en-GB"/>
          </a:p>
        </p:txBody>
      </p:sp>
    </p:spTree>
    <p:extLst>
      <p:ext uri="{BB962C8B-B14F-4D97-AF65-F5344CB8AC3E}">
        <p14:creationId xmlns:p14="http://schemas.microsoft.com/office/powerpoint/2010/main" val="260729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9FAD2-463F-41A4-BEB4-5C5690105725}" type="datetimeFigureOut">
              <a:rPr lang="en-GB" smtClean="0"/>
              <a:t>11/01/2022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B2E72-9A6C-474B-A697-AF370F496DB3}" type="slidenum">
              <a:rPr lang="en-GB" smtClean="0"/>
              <a:t>‹#›</a:t>
            </a:fld>
            <a:endParaRPr lang="en-GB"/>
          </a:p>
        </p:txBody>
      </p:sp>
    </p:spTree>
    <p:extLst>
      <p:ext uri="{BB962C8B-B14F-4D97-AF65-F5344CB8AC3E}">
        <p14:creationId xmlns:p14="http://schemas.microsoft.com/office/powerpoint/2010/main" val="34864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BB2E72-9A6C-474B-A697-AF370F496DB3}" type="slidenum">
              <a:rPr lang="en-GB" smtClean="0"/>
              <a:t>1</a:t>
            </a:fld>
            <a:endParaRPr lang="en-GB"/>
          </a:p>
        </p:txBody>
      </p:sp>
    </p:spTree>
    <p:extLst>
      <p:ext uri="{BB962C8B-B14F-4D97-AF65-F5344CB8AC3E}">
        <p14:creationId xmlns:p14="http://schemas.microsoft.com/office/powerpoint/2010/main" val="134029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715C-0B50-4C1E-B88D-841440559C15}" type="datetimeFigureOut">
              <a:rPr lang="en-GB" smtClean="0"/>
              <a:pPr/>
              <a:t>11/01/2022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65A6B-147E-48EE-A043-48702E6A609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651969" y="620241"/>
            <a:ext cx="5840061"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Why must we study PSHCE in Key Stage 4?</a:t>
            </a:r>
          </a:p>
        </p:txBody>
      </p:sp>
      <p:pic>
        <p:nvPicPr>
          <p:cNvPr id="1028" name="Picture 4" descr="7. Life Studies (PSHCE) - Windsor High School">
            <a:extLst>
              <a:ext uri="{FF2B5EF4-FFF2-40B4-BE49-F238E27FC236}">
                <a16:creationId xmlns:a16="http://schemas.microsoft.com/office/drawing/2014/main" id="{E298C8D0-8CD3-4EE5-BF95-CF389D01A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250468"/>
            <a:ext cx="3384376" cy="2476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883591-E67D-4C4B-A2F2-FB43F92FF647}"/>
              </a:ext>
            </a:extLst>
          </p:cNvPr>
          <p:cNvSpPr txBox="1"/>
          <p:nvPr/>
        </p:nvSpPr>
        <p:spPr>
          <a:xfrm>
            <a:off x="4411703" y="2134651"/>
            <a:ext cx="3168352" cy="707886"/>
          </a:xfrm>
          <a:prstGeom prst="rect">
            <a:avLst/>
          </a:prstGeom>
          <a:noFill/>
        </p:spPr>
        <p:txBody>
          <a:bodyPr wrap="square" rtlCol="0">
            <a:spAutoFit/>
          </a:bodyPr>
          <a:lstStyle/>
          <a:p>
            <a:r>
              <a:rPr lang="en-GB" sz="3200" dirty="0">
                <a:latin typeface="Modern Love" panose="04090805081005020601" pitchFamily="82" charset="0"/>
              </a:rPr>
              <a:t>   </a:t>
            </a:r>
            <a:r>
              <a:rPr lang="en-GB" sz="4000" dirty="0">
                <a:solidFill>
                  <a:schemeClr val="accent6">
                    <a:lumMod val="60000"/>
                    <a:lumOff val="40000"/>
                  </a:schemeClr>
                </a:solidFill>
                <a:latin typeface="Modern Love" panose="04090805081005020601" pitchFamily="82" charset="0"/>
              </a:rPr>
              <a:t>P S H C E </a:t>
            </a:r>
            <a:endParaRPr lang="en-GB" sz="3200" dirty="0">
              <a:solidFill>
                <a:schemeClr val="accent6">
                  <a:lumMod val="60000"/>
                  <a:lumOff val="40000"/>
                </a:schemeClr>
              </a:solidFill>
              <a:latin typeface="Modern Love" panose="04090805081005020601" pitchFamily="82" charset="0"/>
            </a:endParaRPr>
          </a:p>
        </p:txBody>
      </p:sp>
      <p:sp>
        <p:nvSpPr>
          <p:cNvPr id="7" name="TextBox 6">
            <a:extLst>
              <a:ext uri="{FF2B5EF4-FFF2-40B4-BE49-F238E27FC236}">
                <a16:creationId xmlns:a16="http://schemas.microsoft.com/office/drawing/2014/main" id="{D3678DF8-A5B7-451C-8481-7C0674E0F767}"/>
              </a:ext>
            </a:extLst>
          </p:cNvPr>
          <p:cNvSpPr txBox="1"/>
          <p:nvPr/>
        </p:nvSpPr>
        <p:spPr>
          <a:xfrm>
            <a:off x="1547664" y="1235683"/>
            <a:ext cx="2520280" cy="2031325"/>
          </a:xfrm>
          <a:prstGeom prst="rect">
            <a:avLst/>
          </a:prstGeom>
          <a:solidFill>
            <a:srgbClr val="F2F2F2"/>
          </a:solidFill>
          <a:ln w="9525">
            <a:solidFill>
              <a:schemeClr val="tx1"/>
            </a:solidFill>
          </a:ln>
        </p:spPr>
        <p:txBody>
          <a:bodyPr wrap="square" rtlCol="0">
            <a:spAutoFit/>
          </a:bodyPr>
          <a:lstStyle/>
          <a:p>
            <a:r>
              <a:rPr lang="en-GB" sz="2100" dirty="0">
                <a:latin typeface="Comic Sans MS" panose="030F0702030302020204" pitchFamily="66" charset="0"/>
              </a:rPr>
              <a:t>PSHCE stands for </a:t>
            </a:r>
          </a:p>
          <a:p>
            <a:pPr marL="342900" indent="-342900" algn="just">
              <a:buFont typeface="Courier New" panose="02070309020205020404" pitchFamily="49" charset="0"/>
              <a:buChar char="o"/>
            </a:pPr>
            <a:r>
              <a:rPr lang="en-GB" sz="2100" dirty="0">
                <a:latin typeface="Comic Sans MS" panose="030F0702030302020204" pitchFamily="66" charset="0"/>
              </a:rPr>
              <a:t>Personal </a:t>
            </a:r>
          </a:p>
          <a:p>
            <a:pPr marL="342900" indent="-342900" algn="just">
              <a:buFont typeface="Courier New" panose="02070309020205020404" pitchFamily="49" charset="0"/>
              <a:buChar char="o"/>
            </a:pPr>
            <a:r>
              <a:rPr lang="en-GB" sz="2100" dirty="0">
                <a:latin typeface="Comic Sans MS" panose="030F0702030302020204" pitchFamily="66" charset="0"/>
              </a:rPr>
              <a:t>Social</a:t>
            </a:r>
          </a:p>
          <a:p>
            <a:pPr marL="342900" indent="-342900" algn="just">
              <a:buFont typeface="Courier New" panose="02070309020205020404" pitchFamily="49" charset="0"/>
              <a:buChar char="o"/>
            </a:pPr>
            <a:r>
              <a:rPr lang="en-GB" sz="2100" dirty="0">
                <a:latin typeface="Comic Sans MS" panose="030F0702030302020204" pitchFamily="66" charset="0"/>
              </a:rPr>
              <a:t>Health </a:t>
            </a:r>
          </a:p>
          <a:p>
            <a:pPr marL="342900" indent="-342900" algn="just">
              <a:buFont typeface="Courier New" panose="02070309020205020404" pitchFamily="49" charset="0"/>
              <a:buChar char="o"/>
            </a:pPr>
            <a:r>
              <a:rPr lang="en-GB" sz="2100" dirty="0">
                <a:latin typeface="Comic Sans MS" panose="030F0702030302020204" pitchFamily="66" charset="0"/>
              </a:rPr>
              <a:t>Citizenship</a:t>
            </a:r>
          </a:p>
          <a:p>
            <a:pPr marL="342900" indent="-342900" algn="just">
              <a:buFont typeface="Courier New" panose="02070309020205020404" pitchFamily="49" charset="0"/>
              <a:buChar char="o"/>
            </a:pPr>
            <a:r>
              <a:rPr lang="en-GB" sz="2100" dirty="0">
                <a:latin typeface="Comic Sans MS" panose="030F0702030302020204" pitchFamily="66" charset="0"/>
              </a:rPr>
              <a:t>Economic</a:t>
            </a:r>
          </a:p>
        </p:txBody>
      </p:sp>
      <p:sp>
        <p:nvSpPr>
          <p:cNvPr id="4" name="Rectangle 3">
            <a:extLst>
              <a:ext uri="{FF2B5EF4-FFF2-40B4-BE49-F238E27FC236}">
                <a16:creationId xmlns:a16="http://schemas.microsoft.com/office/drawing/2014/main" id="{C153EC6E-9B19-400B-8271-E0286319C1B5}"/>
              </a:ext>
            </a:extLst>
          </p:cNvPr>
          <p:cNvSpPr/>
          <p:nvPr/>
        </p:nvSpPr>
        <p:spPr>
          <a:xfrm>
            <a:off x="359532" y="4029230"/>
            <a:ext cx="8554403" cy="1754326"/>
          </a:xfrm>
          <a:prstGeom prst="rect">
            <a:avLst/>
          </a:prstGeom>
          <a:solidFill>
            <a:schemeClr val="accent6">
              <a:lumMod val="40000"/>
              <a:lumOff val="60000"/>
            </a:schemeClr>
          </a:solidFill>
          <a:ln>
            <a:solidFill>
              <a:schemeClr val="tx1"/>
            </a:solidFill>
          </a:ln>
        </p:spPr>
        <p:txBody>
          <a:bodyPr wrap="square">
            <a:spAutoFit/>
          </a:bodyPr>
          <a:lstStyle/>
          <a:p>
            <a:pPr algn="ctr"/>
            <a:r>
              <a:rPr lang="en-GB" dirty="0">
                <a:latin typeface="Comic Sans MS" panose="030F0702030302020204" pitchFamily="66" charset="0"/>
              </a:rPr>
              <a:t> The Education Act 2002 requires all schools to teach a curriculum that is </a:t>
            </a:r>
            <a:r>
              <a:rPr lang="en-GB" i="1" dirty="0">
                <a:latin typeface="Comic Sans MS" panose="030F0702030302020204" pitchFamily="66" charset="0"/>
              </a:rPr>
              <a:t>‘broadly based, balanced and meets the needs of pupils’. </a:t>
            </a:r>
            <a:r>
              <a:rPr lang="en-GB" dirty="0">
                <a:latin typeface="Comic Sans MS" panose="030F0702030302020204" pitchFamily="66" charset="0"/>
              </a:rPr>
              <a:t>Schools must </a:t>
            </a:r>
            <a:r>
              <a:rPr lang="en-GB" i="1" dirty="0">
                <a:latin typeface="Comic Sans MS" panose="030F0702030302020204" pitchFamily="66" charset="0"/>
              </a:rPr>
              <a:t>‘promote the spiritual, moral, cultural, mental and physical development of pupils at the school and of society, and prepare pupils at the school for the opportunities, responsibilities and experiences of later life’</a:t>
            </a:r>
            <a:r>
              <a:rPr lang="en-GB" dirty="0">
                <a:latin typeface="Comic Sans MS" panose="030F0702030302020204" pitchFamily="66" charset="0"/>
              </a:rPr>
              <a:t> while having a duty to keep pupils safe.</a:t>
            </a:r>
            <a:endParaRPr lang="en-GB" b="0" i="0" dirty="0">
              <a:effectLst/>
              <a:latin typeface="Comic Sans MS" panose="030F0702030302020204" pitchFamily="66" charset="0"/>
            </a:endParaRPr>
          </a:p>
        </p:txBody>
      </p:sp>
      <p:pic>
        <p:nvPicPr>
          <p:cNvPr id="3" name="Audio 2">
            <a:hlinkClick r:id="" action="ppaction://media"/>
            <a:extLst>
              <a:ext uri="{FF2B5EF4-FFF2-40B4-BE49-F238E27FC236}">
                <a16:creationId xmlns:a16="http://schemas.microsoft.com/office/drawing/2014/main" id="{2D5DCC4B-471F-4AFC-B520-2A46F858BA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2579713098"/>
      </p:ext>
    </p:extLst>
  </p:cSld>
  <p:clrMapOvr>
    <a:masterClrMapping/>
  </p:clrMapOvr>
  <mc:AlternateContent xmlns:mc="http://schemas.openxmlformats.org/markup-compatibility/2006">
    <mc:Choice xmlns:p14="http://schemas.microsoft.com/office/powerpoint/2010/main" Requires="p14">
      <p:transition spd="slow" p14:dur="2000" advTm="49574"/>
    </mc:Choice>
    <mc:Fallback>
      <p:transition spd="slow" advTm="49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999565" y="631693"/>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r>
              <a:rPr lang="en-GB" sz="2100" dirty="0">
                <a:latin typeface="Comic Sans MS" panose="030F0702030302020204" pitchFamily="66" charset="0"/>
              </a:rPr>
              <a:t>What topics are covered in PSHE?</a:t>
            </a:r>
          </a:p>
        </p:txBody>
      </p:sp>
      <p:sp>
        <p:nvSpPr>
          <p:cNvPr id="5" name="Rectangle 4">
            <a:extLst>
              <a:ext uri="{FF2B5EF4-FFF2-40B4-BE49-F238E27FC236}">
                <a16:creationId xmlns:a16="http://schemas.microsoft.com/office/drawing/2014/main" id="{F9F646DA-0A87-458D-BE34-8B4295787C43}"/>
              </a:ext>
            </a:extLst>
          </p:cNvPr>
          <p:cNvSpPr/>
          <p:nvPr/>
        </p:nvSpPr>
        <p:spPr>
          <a:xfrm>
            <a:off x="308453" y="1521075"/>
            <a:ext cx="4147224" cy="4031873"/>
          </a:xfrm>
          <a:prstGeom prst="rect">
            <a:avLst/>
          </a:prstGeom>
          <a:solidFill>
            <a:schemeClr val="bg1">
              <a:lumMod val="95000"/>
            </a:schemeClr>
          </a:solidFill>
          <a:ln>
            <a:solidFill>
              <a:schemeClr val="tx1"/>
            </a:solidFill>
          </a:ln>
        </p:spPr>
        <p:txBody>
          <a:bodyPr wrap="square">
            <a:spAutoFit/>
          </a:bodyPr>
          <a:lstStyle/>
          <a:p>
            <a:r>
              <a:rPr lang="en-GB" sz="1600" dirty="0">
                <a:solidFill>
                  <a:srgbClr val="000000"/>
                </a:solidFill>
                <a:latin typeface="Comic Sans MS" panose="030F0702030302020204" pitchFamily="66" charset="0"/>
              </a:rPr>
              <a:t>· British Values</a:t>
            </a:r>
          </a:p>
          <a:p>
            <a:r>
              <a:rPr lang="en-GB" sz="1600" dirty="0">
                <a:solidFill>
                  <a:srgbClr val="000000"/>
                </a:solidFill>
                <a:latin typeface="Comic Sans MS" panose="030F0702030302020204" pitchFamily="66" charset="0"/>
              </a:rPr>
              <a:t>· Healthy Relationships on and offline</a:t>
            </a:r>
          </a:p>
          <a:p>
            <a:r>
              <a:rPr lang="en-GB" sz="1600" dirty="0">
                <a:solidFill>
                  <a:srgbClr val="000000"/>
                </a:solidFill>
                <a:latin typeface="Comic Sans MS" panose="030F0702030302020204" pitchFamily="66" charset="0"/>
              </a:rPr>
              <a:t>· Contraception</a:t>
            </a:r>
          </a:p>
          <a:p>
            <a:r>
              <a:rPr lang="en-GB" sz="1600" dirty="0">
                <a:solidFill>
                  <a:srgbClr val="000000"/>
                </a:solidFill>
                <a:latin typeface="Comic Sans MS" panose="030F0702030302020204" pitchFamily="66" charset="0"/>
              </a:rPr>
              <a:t>· Parenting</a:t>
            </a:r>
          </a:p>
          <a:p>
            <a:r>
              <a:rPr lang="en-GB" sz="1600" dirty="0">
                <a:solidFill>
                  <a:srgbClr val="000000"/>
                </a:solidFill>
                <a:latin typeface="Comic Sans MS" panose="030F0702030302020204" pitchFamily="66" charset="0"/>
              </a:rPr>
              <a:t>· The danger of alcohol and illegal drugs; and managing risks</a:t>
            </a:r>
          </a:p>
          <a:p>
            <a:r>
              <a:rPr lang="en-GB" sz="1600" dirty="0">
                <a:solidFill>
                  <a:srgbClr val="000000"/>
                </a:solidFill>
                <a:latin typeface="Comic Sans MS" panose="030F0702030302020204" pitchFamily="66" charset="0"/>
              </a:rPr>
              <a:t>· Financial planning and security</a:t>
            </a:r>
          </a:p>
          <a:p>
            <a:r>
              <a:rPr lang="en-GB" sz="1600" dirty="0">
                <a:solidFill>
                  <a:srgbClr val="000000"/>
                </a:solidFill>
                <a:latin typeface="Comic Sans MS" panose="030F0702030302020204" pitchFamily="66" charset="0"/>
              </a:rPr>
              <a:t>· Cultural diversity</a:t>
            </a:r>
          </a:p>
          <a:p>
            <a:r>
              <a:rPr lang="en-GB" sz="1600" dirty="0">
                <a:solidFill>
                  <a:srgbClr val="000000"/>
                </a:solidFill>
                <a:latin typeface="Comic Sans MS" panose="030F0702030302020204" pitchFamily="66" charset="0"/>
              </a:rPr>
              <a:t>· Political systems</a:t>
            </a:r>
          </a:p>
          <a:p>
            <a:r>
              <a:rPr lang="en-GB" sz="1600" dirty="0">
                <a:solidFill>
                  <a:srgbClr val="000000"/>
                </a:solidFill>
                <a:latin typeface="Comic Sans MS" panose="030F0702030302020204" pitchFamily="66" charset="0"/>
              </a:rPr>
              <a:t>· Consent</a:t>
            </a:r>
          </a:p>
          <a:p>
            <a:r>
              <a:rPr lang="en-GB" sz="1600" dirty="0">
                <a:solidFill>
                  <a:srgbClr val="000000"/>
                </a:solidFill>
                <a:latin typeface="Comic Sans MS" panose="030F0702030302020204" pitchFamily="66" charset="0"/>
              </a:rPr>
              <a:t>· Radicalisation and extremism</a:t>
            </a:r>
          </a:p>
          <a:p>
            <a:r>
              <a:rPr lang="en-GB" sz="1600" dirty="0">
                <a:solidFill>
                  <a:srgbClr val="000000"/>
                </a:solidFill>
                <a:latin typeface="Comic Sans MS" panose="030F0702030302020204" pitchFamily="66" charset="0"/>
              </a:rPr>
              <a:t>· Knife crime, Hate Crime and the Equality Act 2010</a:t>
            </a:r>
          </a:p>
          <a:p>
            <a:r>
              <a:rPr lang="en-GB" sz="1600" dirty="0">
                <a:solidFill>
                  <a:srgbClr val="000000"/>
                </a:solidFill>
                <a:latin typeface="Comic Sans MS" panose="030F0702030302020204" pitchFamily="66" charset="0"/>
              </a:rPr>
              <a:t>· Health aspects such as depression, anxiety and stress and how to identify and manage these</a:t>
            </a:r>
            <a:endParaRPr lang="en-GB" sz="1600" b="0" i="0" dirty="0">
              <a:solidFill>
                <a:srgbClr val="000000"/>
              </a:solidFill>
              <a:effectLst/>
              <a:latin typeface="Comic Sans MS" panose="030F0702030302020204" pitchFamily="66" charset="0"/>
            </a:endParaRPr>
          </a:p>
        </p:txBody>
      </p:sp>
      <p:sp>
        <p:nvSpPr>
          <p:cNvPr id="11" name="Rectangle 10">
            <a:extLst>
              <a:ext uri="{FF2B5EF4-FFF2-40B4-BE49-F238E27FC236}">
                <a16:creationId xmlns:a16="http://schemas.microsoft.com/office/drawing/2014/main" id="{FAB10D7E-E0AD-4AA6-BD97-9BD93A182846}"/>
              </a:ext>
            </a:extLst>
          </p:cNvPr>
          <p:cNvSpPr/>
          <p:nvPr/>
        </p:nvSpPr>
        <p:spPr>
          <a:xfrm>
            <a:off x="5724128" y="1412776"/>
            <a:ext cx="2704006" cy="4248472"/>
          </a:xfrm>
          <a:prstGeom prst="rect">
            <a:avLst/>
          </a:prstGeom>
          <a:solidFill>
            <a:schemeClr val="accent6">
              <a:lumMod val="40000"/>
              <a:lumOff val="60000"/>
            </a:schemeClr>
          </a:solidFill>
          <a:ln>
            <a:solidFill>
              <a:schemeClr val="tx1"/>
            </a:solidFill>
          </a:ln>
        </p:spPr>
        <p:txBody>
          <a:bodyPr wrap="square">
            <a:spAutoFit/>
          </a:bodyPr>
          <a:lstStyle/>
          <a:p>
            <a:endParaRPr lang="en-GB" b="0" i="0" dirty="0">
              <a:solidFill>
                <a:srgbClr val="000000"/>
              </a:solidFill>
              <a:effectLst/>
              <a:latin typeface="Comic Sans MS" panose="030F0702030302020204" pitchFamily="66" charset="0"/>
            </a:endParaRPr>
          </a:p>
        </p:txBody>
      </p:sp>
      <p:sp>
        <p:nvSpPr>
          <p:cNvPr id="12" name="Rectangle 11">
            <a:extLst>
              <a:ext uri="{FF2B5EF4-FFF2-40B4-BE49-F238E27FC236}">
                <a16:creationId xmlns:a16="http://schemas.microsoft.com/office/drawing/2014/main" id="{6E190903-1BB3-4ED3-80F7-B41C51EE9041}"/>
              </a:ext>
            </a:extLst>
          </p:cNvPr>
          <p:cNvSpPr/>
          <p:nvPr/>
        </p:nvSpPr>
        <p:spPr>
          <a:xfrm>
            <a:off x="4748316" y="1283667"/>
            <a:ext cx="4052000" cy="5078313"/>
          </a:xfrm>
          <a:prstGeom prst="rect">
            <a:avLst/>
          </a:prstGeom>
          <a:solidFill>
            <a:schemeClr val="accent6">
              <a:lumMod val="40000"/>
              <a:lumOff val="60000"/>
            </a:schemeClr>
          </a:solidFill>
          <a:ln>
            <a:solidFill>
              <a:schemeClr val="tx1"/>
            </a:solidFill>
          </a:ln>
        </p:spPr>
        <p:txBody>
          <a:bodyPr wrap="square">
            <a:spAutoFit/>
          </a:bodyPr>
          <a:lstStyle/>
          <a:p>
            <a:pPr algn="ctr"/>
            <a:r>
              <a:rPr lang="en-GB" dirty="0">
                <a:latin typeface="Comic Sans MS" panose="030F0702030302020204" pitchFamily="66" charset="0"/>
              </a:rPr>
              <a:t>PSHE education helps pupils to develop the </a:t>
            </a:r>
            <a:r>
              <a:rPr lang="en-GB" dirty="0">
                <a:solidFill>
                  <a:srgbClr val="C67E4E"/>
                </a:solidFill>
                <a:latin typeface="Comic Sans MS" panose="030F0702030302020204" pitchFamily="66" charset="0"/>
              </a:rPr>
              <a:t>knowledge</a:t>
            </a:r>
            <a:r>
              <a:rPr lang="en-GB" dirty="0">
                <a:latin typeface="Comic Sans MS" panose="030F0702030302020204" pitchFamily="66" charset="0"/>
              </a:rPr>
              <a:t>, </a:t>
            </a:r>
            <a:r>
              <a:rPr lang="en-GB" dirty="0">
                <a:solidFill>
                  <a:srgbClr val="84503A"/>
                </a:solidFill>
                <a:latin typeface="Comic Sans MS" panose="030F0702030302020204" pitchFamily="66" charset="0"/>
              </a:rPr>
              <a:t>skills</a:t>
            </a:r>
            <a:r>
              <a:rPr lang="en-GB" dirty="0">
                <a:latin typeface="Comic Sans MS" panose="030F0702030302020204" pitchFamily="66" charset="0"/>
              </a:rPr>
              <a:t> and </a:t>
            </a:r>
            <a:r>
              <a:rPr lang="en-GB" dirty="0">
                <a:solidFill>
                  <a:srgbClr val="ED8345"/>
                </a:solidFill>
                <a:latin typeface="Comic Sans MS" panose="030F0702030302020204" pitchFamily="66" charset="0"/>
              </a:rPr>
              <a:t>attributes</a:t>
            </a:r>
            <a:r>
              <a:rPr lang="en-GB" dirty="0">
                <a:latin typeface="Comic Sans MS" panose="030F0702030302020204" pitchFamily="66" charset="0"/>
              </a:rPr>
              <a:t> they need to </a:t>
            </a:r>
            <a:r>
              <a:rPr lang="en-GB" dirty="0">
                <a:solidFill>
                  <a:srgbClr val="7B8606"/>
                </a:solidFill>
                <a:latin typeface="Comic Sans MS" panose="030F0702030302020204" pitchFamily="66" charset="0"/>
              </a:rPr>
              <a:t>thrive</a:t>
            </a:r>
            <a:r>
              <a:rPr lang="en-GB" dirty="0">
                <a:latin typeface="Comic Sans MS" panose="030F0702030302020204" pitchFamily="66" charset="0"/>
              </a:rPr>
              <a:t> as individuals, family members and members of society. From making responsible decisions about alcohol to succeeding in their first job, PSHE education helps pupils to manage many of the most critical </a:t>
            </a:r>
            <a:r>
              <a:rPr lang="en-GB" dirty="0">
                <a:solidFill>
                  <a:srgbClr val="C67E4E"/>
                </a:solidFill>
                <a:latin typeface="Comic Sans MS" panose="030F0702030302020204" pitchFamily="66" charset="0"/>
              </a:rPr>
              <a:t>opportunities</a:t>
            </a:r>
            <a:r>
              <a:rPr lang="en-GB" dirty="0">
                <a:latin typeface="Comic Sans MS" panose="030F0702030302020204" pitchFamily="66" charset="0"/>
              </a:rPr>
              <a:t>, </a:t>
            </a:r>
            <a:r>
              <a:rPr lang="en-GB" dirty="0">
                <a:solidFill>
                  <a:srgbClr val="ED8345"/>
                </a:solidFill>
                <a:latin typeface="Comic Sans MS" panose="030F0702030302020204" pitchFamily="66" charset="0"/>
              </a:rPr>
              <a:t>challenges</a:t>
            </a:r>
            <a:r>
              <a:rPr lang="en-GB" dirty="0">
                <a:latin typeface="Comic Sans MS" panose="030F0702030302020204" pitchFamily="66" charset="0"/>
              </a:rPr>
              <a:t> and </a:t>
            </a:r>
            <a:r>
              <a:rPr lang="en-GB" dirty="0">
                <a:solidFill>
                  <a:srgbClr val="84503A"/>
                </a:solidFill>
                <a:latin typeface="Comic Sans MS" panose="030F0702030302020204" pitchFamily="66" charset="0"/>
              </a:rPr>
              <a:t>responsibilities</a:t>
            </a:r>
            <a:r>
              <a:rPr lang="en-GB" dirty="0">
                <a:latin typeface="Comic Sans MS" panose="030F0702030302020204" pitchFamily="66" charset="0"/>
              </a:rPr>
              <a:t> they will face growing up.</a:t>
            </a:r>
          </a:p>
          <a:p>
            <a:pPr algn="ctr"/>
            <a:r>
              <a:rPr lang="en-GB" dirty="0">
                <a:latin typeface="Comic Sans MS" panose="030F0702030302020204" pitchFamily="66" charset="0"/>
              </a:rPr>
              <a:t>Pupils agree that PSHE education is a </a:t>
            </a:r>
            <a:r>
              <a:rPr lang="en-GB" dirty="0">
                <a:solidFill>
                  <a:srgbClr val="7B8606"/>
                </a:solidFill>
                <a:latin typeface="Comic Sans MS" panose="030F0702030302020204" pitchFamily="66" charset="0"/>
              </a:rPr>
              <a:t>vital</a:t>
            </a:r>
            <a:r>
              <a:rPr lang="en-GB" dirty="0">
                <a:latin typeface="Comic Sans MS" panose="030F0702030302020204" pitchFamily="66" charset="0"/>
              </a:rPr>
              <a:t> part of their preparation for life, with 92% of those who have been taught the subject believing all young people should receive high-quality PSHE lessons.</a:t>
            </a:r>
            <a:endParaRPr lang="en-GB" b="0" i="0" dirty="0">
              <a:effectLst/>
              <a:latin typeface="Comic Sans MS" panose="030F0702030302020204" pitchFamily="66" charset="0"/>
            </a:endParaRPr>
          </a:p>
        </p:txBody>
      </p:sp>
      <p:sp>
        <p:nvSpPr>
          <p:cNvPr id="8" name="Arrow: Right 7">
            <a:extLst>
              <a:ext uri="{FF2B5EF4-FFF2-40B4-BE49-F238E27FC236}">
                <a16:creationId xmlns:a16="http://schemas.microsoft.com/office/drawing/2014/main" id="{39A5D04B-B167-42A9-A9AF-799CFECA0546}"/>
              </a:ext>
            </a:extLst>
          </p:cNvPr>
          <p:cNvSpPr/>
          <p:nvPr/>
        </p:nvSpPr>
        <p:spPr>
          <a:xfrm>
            <a:off x="3819621" y="3212975"/>
            <a:ext cx="1152128" cy="648072"/>
          </a:xfrm>
          <a:prstGeom prst="rightArrow">
            <a:avLst/>
          </a:prstGeom>
          <a:solidFill>
            <a:srgbClr val="7B8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udio 1">
            <a:hlinkClick r:id="" action="ppaction://media"/>
            <a:extLst>
              <a:ext uri="{FF2B5EF4-FFF2-40B4-BE49-F238E27FC236}">
                <a16:creationId xmlns:a16="http://schemas.microsoft.com/office/drawing/2014/main" id="{98322578-C65B-4654-92E2-D7B0491D73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1486455761"/>
      </p:ext>
    </p:extLst>
  </p:cSld>
  <p:clrMapOvr>
    <a:masterClrMapping/>
  </p:clrMapOvr>
  <mc:AlternateContent xmlns:mc="http://schemas.openxmlformats.org/markup-compatibility/2006">
    <mc:Choice xmlns:p14="http://schemas.microsoft.com/office/powerpoint/2010/main" Requires="p14">
      <p:transition spd="slow" p14:dur="2000" advTm="67441"/>
    </mc:Choice>
    <mc:Fallback>
      <p:transition spd="slow" advTm="67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79512" y="706800"/>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How does that apply to me?</a:t>
            </a:r>
          </a:p>
        </p:txBody>
      </p:sp>
      <p:sp>
        <p:nvSpPr>
          <p:cNvPr id="11" name="Rectangle 10">
            <a:extLst>
              <a:ext uri="{FF2B5EF4-FFF2-40B4-BE49-F238E27FC236}">
                <a16:creationId xmlns:a16="http://schemas.microsoft.com/office/drawing/2014/main" id="{FAB10D7E-E0AD-4AA6-BD97-9BD93A182846}"/>
              </a:ext>
            </a:extLst>
          </p:cNvPr>
          <p:cNvSpPr/>
          <p:nvPr/>
        </p:nvSpPr>
        <p:spPr>
          <a:xfrm>
            <a:off x="719572" y="1302404"/>
            <a:ext cx="7704856" cy="2308324"/>
          </a:xfrm>
          <a:prstGeom prst="rect">
            <a:avLst/>
          </a:prstGeom>
          <a:solidFill>
            <a:schemeClr val="accent6">
              <a:lumMod val="40000"/>
              <a:lumOff val="60000"/>
            </a:schemeClr>
          </a:solidFill>
          <a:ln>
            <a:solidFill>
              <a:schemeClr val="tx1"/>
            </a:solidFill>
          </a:ln>
        </p:spPr>
        <p:txBody>
          <a:bodyPr wrap="square">
            <a:spAutoFit/>
          </a:bodyPr>
          <a:lstStyle/>
          <a:p>
            <a:r>
              <a:rPr lang="en-GB" dirty="0">
                <a:latin typeface="Comic Sans MS" panose="030F0702030302020204" pitchFamily="66" charset="0"/>
              </a:rPr>
              <a:t>Pupils who are emotionally healthy do better at school. PSHE education helps children and young people to achieve their potential by supporting their wellbeing and tackling issues that can affect their ability to learn, such as anxiety and unhealthy relationships. PSHE education also helps pupils to develop skills and aptitudes — like </a:t>
            </a:r>
            <a:r>
              <a:rPr lang="en-GB" dirty="0">
                <a:solidFill>
                  <a:srgbClr val="C67E4E"/>
                </a:solidFill>
                <a:latin typeface="Comic Sans MS" panose="030F0702030302020204" pitchFamily="66" charset="0"/>
              </a:rPr>
              <a:t>teamwork</a:t>
            </a:r>
            <a:r>
              <a:rPr lang="en-GB" dirty="0">
                <a:latin typeface="Comic Sans MS" panose="030F0702030302020204" pitchFamily="66" charset="0"/>
              </a:rPr>
              <a:t>, </a:t>
            </a:r>
            <a:r>
              <a:rPr lang="en-GB" dirty="0">
                <a:solidFill>
                  <a:srgbClr val="ED8345"/>
                </a:solidFill>
                <a:latin typeface="Comic Sans MS" panose="030F0702030302020204" pitchFamily="66" charset="0"/>
              </a:rPr>
              <a:t>communication</a:t>
            </a:r>
            <a:r>
              <a:rPr lang="en-GB" dirty="0">
                <a:latin typeface="Comic Sans MS" panose="030F0702030302020204" pitchFamily="66" charset="0"/>
              </a:rPr>
              <a:t>, and </a:t>
            </a:r>
            <a:r>
              <a:rPr lang="en-GB" dirty="0">
                <a:solidFill>
                  <a:srgbClr val="84503A"/>
                </a:solidFill>
                <a:latin typeface="Comic Sans MS" panose="030F0702030302020204" pitchFamily="66" charset="0"/>
              </a:rPr>
              <a:t>resilience</a:t>
            </a:r>
            <a:r>
              <a:rPr lang="en-GB" dirty="0">
                <a:latin typeface="Comic Sans MS" panose="030F0702030302020204" pitchFamily="66" charset="0"/>
              </a:rPr>
              <a:t> — that are crucial to navigating the challenges and opportunities of the modern world, and are increasingly valued by employers.</a:t>
            </a:r>
            <a:endParaRPr lang="en-GB" b="0" i="0" dirty="0">
              <a:solidFill>
                <a:srgbClr val="000000"/>
              </a:solidFill>
              <a:effectLst/>
              <a:latin typeface="Comic Sans MS" panose="030F0702030302020204" pitchFamily="66" charset="0"/>
            </a:endParaRPr>
          </a:p>
        </p:txBody>
      </p:sp>
      <p:sp>
        <p:nvSpPr>
          <p:cNvPr id="7" name="TextBox 6">
            <a:extLst>
              <a:ext uri="{FF2B5EF4-FFF2-40B4-BE49-F238E27FC236}">
                <a16:creationId xmlns:a16="http://schemas.microsoft.com/office/drawing/2014/main" id="{E433242D-0AC4-4A8A-B7C7-0E53371D01D3}"/>
              </a:ext>
            </a:extLst>
          </p:cNvPr>
          <p:cNvSpPr txBox="1"/>
          <p:nvPr/>
        </p:nvSpPr>
        <p:spPr>
          <a:xfrm>
            <a:off x="179779" y="3820510"/>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Will I be assessed in PSHE?</a:t>
            </a:r>
          </a:p>
        </p:txBody>
      </p:sp>
      <p:sp>
        <p:nvSpPr>
          <p:cNvPr id="10" name="Rectangle 9">
            <a:extLst>
              <a:ext uri="{FF2B5EF4-FFF2-40B4-BE49-F238E27FC236}">
                <a16:creationId xmlns:a16="http://schemas.microsoft.com/office/drawing/2014/main" id="{4324BF60-7D19-4C0C-A94C-700F3A92B122}"/>
              </a:ext>
            </a:extLst>
          </p:cNvPr>
          <p:cNvSpPr/>
          <p:nvPr/>
        </p:nvSpPr>
        <p:spPr>
          <a:xfrm>
            <a:off x="711787" y="4401434"/>
            <a:ext cx="7704856" cy="1477328"/>
          </a:xfrm>
          <a:prstGeom prst="rect">
            <a:avLst/>
          </a:prstGeom>
          <a:solidFill>
            <a:schemeClr val="accent6">
              <a:lumMod val="40000"/>
              <a:lumOff val="60000"/>
            </a:schemeClr>
          </a:solidFill>
          <a:ln>
            <a:solidFill>
              <a:schemeClr val="tx1"/>
            </a:solidFill>
          </a:ln>
        </p:spPr>
        <p:txBody>
          <a:bodyPr wrap="square">
            <a:spAutoFit/>
          </a:bodyPr>
          <a:lstStyle/>
          <a:p>
            <a:r>
              <a:rPr lang="en-GB" dirty="0">
                <a:latin typeface="Comic Sans MS" panose="030F0702030302020204" pitchFamily="66" charset="0"/>
              </a:rPr>
              <a:t>Although you will not sit a GCSE exam in PSHE, your knowledge and understanding will be assessed in lesson time. PSHE is delivered by your form tutor, and by your Religious Studies teacher. You will be encouraged to self-assess your spiritual, moral, cultural, mental and physical development.</a:t>
            </a:r>
            <a:endParaRPr lang="en-GB" b="0" dirty="0">
              <a:solidFill>
                <a:srgbClr val="000000"/>
              </a:solidFill>
              <a:effectLst/>
              <a:latin typeface="Comic Sans MS" panose="030F0702030302020204" pitchFamily="66" charset="0"/>
            </a:endParaRPr>
          </a:p>
        </p:txBody>
      </p:sp>
      <p:pic>
        <p:nvPicPr>
          <p:cNvPr id="3" name="Graphic 2" descr="Theatre">
            <a:extLst>
              <a:ext uri="{FF2B5EF4-FFF2-40B4-BE49-F238E27FC236}">
                <a16:creationId xmlns:a16="http://schemas.microsoft.com/office/drawing/2014/main" id="{E0D5D023-49F6-43C0-A2BB-AF4EB19771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7369" y="5442972"/>
            <a:ext cx="1202432" cy="1202432"/>
          </a:xfrm>
          <a:prstGeom prst="rect">
            <a:avLst/>
          </a:prstGeom>
        </p:spPr>
      </p:pic>
      <p:pic>
        <p:nvPicPr>
          <p:cNvPr id="5" name="Graphic 4" descr="Cheers">
            <a:extLst>
              <a:ext uri="{FF2B5EF4-FFF2-40B4-BE49-F238E27FC236}">
                <a16:creationId xmlns:a16="http://schemas.microsoft.com/office/drawing/2014/main" id="{EA083AA3-2951-4207-98E0-785DDC68D8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7369" y="3189539"/>
            <a:ext cx="1223842" cy="1223842"/>
          </a:xfrm>
          <a:prstGeom prst="rect">
            <a:avLst/>
          </a:prstGeom>
        </p:spPr>
      </p:pic>
      <p:pic>
        <p:nvPicPr>
          <p:cNvPr id="2" name="Audio 1">
            <a:hlinkClick r:id="" action="ppaction://media"/>
            <a:extLst>
              <a:ext uri="{FF2B5EF4-FFF2-40B4-BE49-F238E27FC236}">
                <a16:creationId xmlns:a16="http://schemas.microsoft.com/office/drawing/2014/main" id="{CB3A4DB1-CF53-4E08-9EE9-9E099477FE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3094977759"/>
      </p:ext>
    </p:extLst>
  </p:cSld>
  <p:clrMapOvr>
    <a:masterClrMapping/>
  </p:clrMapOvr>
  <mc:AlternateContent xmlns:mc="http://schemas.openxmlformats.org/markup-compatibility/2006">
    <mc:Choice xmlns:p14="http://schemas.microsoft.com/office/powerpoint/2010/main" Requires="p14">
      <p:transition spd="slow" p14:dur="2000" advTm="55970"/>
    </mc:Choice>
    <mc:Fallback>
      <p:transition spd="slow" advTm="55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07504" y="619142"/>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Something to think about…</a:t>
            </a:r>
          </a:p>
        </p:txBody>
      </p:sp>
      <p:sp>
        <p:nvSpPr>
          <p:cNvPr id="11" name="Rectangle 10">
            <a:extLst>
              <a:ext uri="{FF2B5EF4-FFF2-40B4-BE49-F238E27FC236}">
                <a16:creationId xmlns:a16="http://schemas.microsoft.com/office/drawing/2014/main" id="{FAB10D7E-E0AD-4AA6-BD97-9BD93A182846}"/>
              </a:ext>
            </a:extLst>
          </p:cNvPr>
          <p:cNvSpPr/>
          <p:nvPr/>
        </p:nvSpPr>
        <p:spPr>
          <a:xfrm>
            <a:off x="5796136" y="2200553"/>
            <a:ext cx="2880320" cy="2308324"/>
          </a:xfrm>
          <a:prstGeom prst="rect">
            <a:avLst/>
          </a:prstGeom>
          <a:solidFill>
            <a:schemeClr val="accent6">
              <a:lumMod val="40000"/>
              <a:lumOff val="60000"/>
            </a:schemeClr>
          </a:solidFill>
          <a:ln>
            <a:solidFill>
              <a:schemeClr val="tx1"/>
            </a:solidFill>
          </a:ln>
        </p:spPr>
        <p:txBody>
          <a:bodyPr wrap="square">
            <a:spAutoFit/>
          </a:bodyPr>
          <a:lstStyle/>
          <a:p>
            <a:pPr algn="ctr"/>
            <a:r>
              <a:rPr lang="en-GB" sz="4800" b="0" i="0" dirty="0">
                <a:solidFill>
                  <a:srgbClr val="000000"/>
                </a:solidFill>
                <a:effectLst/>
                <a:latin typeface="Comic Sans MS" panose="030F0702030302020204" pitchFamily="66" charset="0"/>
              </a:rPr>
              <a:t>PSHCE is for everyone!</a:t>
            </a:r>
          </a:p>
        </p:txBody>
      </p:sp>
      <p:sp>
        <p:nvSpPr>
          <p:cNvPr id="7" name="TextBox 6">
            <a:extLst>
              <a:ext uri="{FF2B5EF4-FFF2-40B4-BE49-F238E27FC236}">
                <a16:creationId xmlns:a16="http://schemas.microsoft.com/office/drawing/2014/main" id="{E433242D-0AC4-4A8A-B7C7-0E53371D01D3}"/>
              </a:ext>
            </a:extLst>
          </p:cNvPr>
          <p:cNvSpPr txBox="1"/>
          <p:nvPr/>
        </p:nvSpPr>
        <p:spPr>
          <a:xfrm>
            <a:off x="2195736" y="6309320"/>
            <a:ext cx="6808463"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Any questions, please direct them to Miss Young</a:t>
            </a:r>
          </a:p>
        </p:txBody>
      </p:sp>
      <p:pic>
        <p:nvPicPr>
          <p:cNvPr id="1026" name="Picture 2" descr="PHSE | Blacon High School">
            <a:extLst>
              <a:ext uri="{FF2B5EF4-FFF2-40B4-BE49-F238E27FC236}">
                <a16:creationId xmlns:a16="http://schemas.microsoft.com/office/drawing/2014/main" id="{768913A1-2D48-48CD-8D79-85C3D54F2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39587"/>
            <a:ext cx="5085184" cy="508518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A8B5D622-D738-4658-B737-56F578E229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4286190780"/>
      </p:ext>
    </p:extLst>
  </p:cSld>
  <p:clrMapOvr>
    <a:masterClrMapping/>
  </p:clrMapOvr>
  <mc:AlternateContent xmlns:mc="http://schemas.openxmlformats.org/markup-compatibility/2006">
    <mc:Choice xmlns:p14="http://schemas.microsoft.com/office/powerpoint/2010/main" Requires="p14">
      <p:transition spd="slow" p14:dur="2000" advTm="28899"/>
    </mc:Choice>
    <mc:Fallback>
      <p:transition spd="slow" advTm="288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418A8E1E4204DA8C87CA85BDD1290" ma:contentTypeVersion="17" ma:contentTypeDescription="Create a new document." ma:contentTypeScope="" ma:versionID="f1d41f88b6a25b014fcdd56b3b7aa12d">
  <xsd:schema xmlns:xsd="http://www.w3.org/2001/XMLSchema" xmlns:xs="http://www.w3.org/2001/XMLSchema" xmlns:p="http://schemas.microsoft.com/office/2006/metadata/properties" xmlns:ns2="ef6311e7-f71d-44ba-9264-dde7a993e387" xmlns:ns3="6d117302-bf02-4d4e-86ed-3db594236075" targetNamespace="http://schemas.microsoft.com/office/2006/metadata/properties" ma:root="true" ma:fieldsID="1fea0adc068c7d1b214b85b261253c48" ns2:_="" ns3:_="">
    <xsd:import namespace="ef6311e7-f71d-44ba-9264-dde7a993e387"/>
    <xsd:import namespace="6d117302-bf02-4d4e-86ed-3db5942360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311e7-f71d-44ba-9264-dde7a993e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192491-0356-4cac-a64e-e6bdc7f075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117302-bf02-4d4e-86ed-3db5942360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c4e7c17-6680-43f3-b589-2d09d179ddeb}" ma:internalName="TaxCatchAll" ma:showField="CatchAllData" ma:web="6d117302-bf02-4d4e-86ed-3db5942360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6311e7-f71d-44ba-9264-dde7a993e387">
      <Terms xmlns="http://schemas.microsoft.com/office/infopath/2007/PartnerControls"/>
    </lcf76f155ced4ddcb4097134ff3c332f>
    <TaxCatchAll xmlns="6d117302-bf02-4d4e-86ed-3db594236075" xsi:nil="true"/>
    <SharedWithUsers xmlns="6d117302-bf02-4d4e-86ed-3db594236075">
      <UserInfo>
        <DisplayName/>
        <AccountId xsi:nil="true"/>
        <AccountType/>
      </UserInfo>
    </SharedWithUsers>
  </documentManagement>
</p:properties>
</file>

<file path=customXml/itemProps1.xml><?xml version="1.0" encoding="utf-8"?>
<ds:datastoreItem xmlns:ds="http://schemas.openxmlformats.org/officeDocument/2006/customXml" ds:itemID="{609486FD-DC17-45B7-AEF9-0089A7576F05}"/>
</file>

<file path=customXml/itemProps2.xml><?xml version="1.0" encoding="utf-8"?>
<ds:datastoreItem xmlns:ds="http://schemas.openxmlformats.org/officeDocument/2006/customXml" ds:itemID="{C9192EC5-EA7A-47A2-A4AE-2F4979D2CC06}">
  <ds:schemaRefs>
    <ds:schemaRef ds:uri="http://schemas.microsoft.com/sharepoint/v3/contenttype/forms"/>
  </ds:schemaRefs>
</ds:datastoreItem>
</file>

<file path=customXml/itemProps3.xml><?xml version="1.0" encoding="utf-8"?>
<ds:datastoreItem xmlns:ds="http://schemas.openxmlformats.org/officeDocument/2006/customXml" ds:itemID="{6DA2FCEF-D57B-4766-99E1-3294303F6721}">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6e6c0040-1473-4925-9b28-fa4199085cee"/>
    <ds:schemaRef ds:uri="http://schemas.microsoft.com/office/infopath/2007/PartnerControls"/>
    <ds:schemaRef ds:uri="08014023-46e7-4fdf-9359-a9ce08bbbbf7"/>
  </ds:schemaRefs>
</ds:datastoreItem>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On-screen Show (4:3)</PresentationFormat>
  <Paragraphs>36</Paragraphs>
  <Slides>4</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Comic Sans MS</vt:lpstr>
      <vt:lpstr>Courier New</vt:lpstr>
      <vt:lpstr>Modern Love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Young, T</dc:creator>
  <cp:lastModifiedBy>Young T</cp:lastModifiedBy>
  <cp:revision>86</cp:revision>
  <dcterms:created xsi:type="dcterms:W3CDTF">2014-10-13T08:30:34Z</dcterms:created>
  <dcterms:modified xsi:type="dcterms:W3CDTF">2022-01-11T18:07:56Z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0x01010040E418A8E1E4204DA8C87CA85BDD1290</vt:lpwstr>
  </property>
  <property fmtid="{D5CDD505-2E9C-101B-9397-08002B2CF9AE}" pid="3" name="Order">
    <vt:r8>489200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